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5143500" cx="9144000"/>
  <p:notesSz cx="6858000" cy="9144000"/>
  <p:embeddedFontLst>
    <p:embeddedFont>
      <p:font typeface="PT Sans Narrow"/>
      <p:regular r:id="rId23"/>
      <p:bold r:id="rId24"/>
    </p:embeddedFont>
    <p:embeddedFont>
      <p:font typeface="Open Sans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024">
          <p15:clr>
            <a:srgbClr val="A4A3A4"/>
          </p15:clr>
        </p15:guide>
        <p15:guide id="2" pos="54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024" orient="horz"/>
        <p:guide pos="540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PTSansNarrow-bold.fntdata"/><Relationship Id="rId23" Type="http://schemas.openxmlformats.org/officeDocument/2006/relationships/font" Target="fonts/PTSansNarrow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OpenSans-bold.fntdata"/><Relationship Id="rId25" Type="http://schemas.openxmlformats.org/officeDocument/2006/relationships/font" Target="fonts/OpenSans-regular.fntdata"/><Relationship Id="rId28" Type="http://schemas.openxmlformats.org/officeDocument/2006/relationships/font" Target="fonts/OpenSans-boldItalic.fntdata"/><Relationship Id="rId27" Type="http://schemas.openxmlformats.org/officeDocument/2006/relationships/font" Target="fonts/OpenSans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51d73375c7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51d73375c7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51d73375c7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51d73375c7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51d73375c7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51d73375c7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54bc13ba72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54bc13ba72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54bc13ba72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54bc13ba72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54bc13ba72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54bc13ba72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54bc13ba7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54bc13ba7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54bc13ba72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54bc13ba72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51d73375c7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51d73375c7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54ddee10ac_6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54ddee10ac_6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51d73375c7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51d73375c7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54ddee10ac_11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54ddee10ac_11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51d73375c7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51d73375c7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54ddee10ac_11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54ddee10ac_11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54ddee10ac_11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54ddee10ac_11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54ddee10ac_1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54ddee10ac_1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8" name="Google Shape;18;p2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1"/>
          <p:cNvSpPr txBox="1"/>
          <p:nvPr>
            <p:ph hasCustomPrompt="1"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/>
          <p:nvPr>
            <p:ph idx="1" type="body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3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5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6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>
            <p:ph idx="1" type="body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54" name="Google Shape;5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trop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jpg"/><Relationship Id="rId4" Type="http://schemas.openxmlformats.org/officeDocument/2006/relationships/image" Target="../media/image7.jpg"/><Relationship Id="rId5" Type="http://schemas.openxmlformats.org/officeDocument/2006/relationships/image" Target="../media/image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shakeuplearning.com/blog/5-things-to-know-about-the-new-google-classroom/" TargetMode="External"/><Relationship Id="rId4" Type="http://schemas.openxmlformats.org/officeDocument/2006/relationships/hyperlink" Target="https://shakeuplearning.com/blog/how-to-organize-assignments-in-google-classroom/" TargetMode="External"/><Relationship Id="rId5" Type="http://schemas.openxmlformats.org/officeDocument/2006/relationships/hyperlink" Target="http://ditchthattextbook.com/2015/12/17/10-things-you-might-not-know-about-google-classroom/" TargetMode="External"/><Relationship Id="rId6" Type="http://schemas.openxmlformats.org/officeDocument/2006/relationships/hyperlink" Target="http://ditchthattextbook.com/2016/03/03/10-tips-to-use-google-classroom-effectively-and-efficiently/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www.teachthought.com/technology/60-smarter-ways-to-use-google-classroom/" TargetMode="External"/><Relationship Id="rId4" Type="http://schemas.openxmlformats.org/officeDocument/2006/relationships/hyperlink" Target="https://alicekeeler.com/2018/09/23/google-classroom-email-selected-students/" TargetMode="External"/><Relationship Id="rId5" Type="http://schemas.openxmlformats.org/officeDocument/2006/relationships/hyperlink" Target="https://alicekeeler.com/2018/09/28/google-classroom-schedule-assignments/" TargetMode="External"/><Relationship Id="rId6" Type="http://schemas.openxmlformats.org/officeDocument/2006/relationships/hyperlink" Target="https://support.google.com/edu/classroom/?hl=en#topic=6020277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www.freetech4teachers.com/2019/01/how-to-change-google-classroom.html" TargetMode="External"/><Relationship Id="rId4" Type="http://schemas.openxmlformats.org/officeDocument/2006/relationships/hyperlink" Target="https://shakeuplearning.com/blog/how-to-create-a-class-template-in-google-classroom/" TargetMode="External"/><Relationship Id="rId5" Type="http://schemas.openxmlformats.org/officeDocument/2006/relationships/hyperlink" Target="https://www.educatorstechnology.com/2018/11/three-important-tips-on-how-to-use.html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www.youtube.com/watch?v=bu6IDEBxbFY" TargetMode="External"/><Relationship Id="rId4" Type="http://schemas.openxmlformats.org/officeDocument/2006/relationships/hyperlink" Target="https://www.youtube.com/watch?v=JkEb-_snbys" TargetMode="External"/><Relationship Id="rId5" Type="http://schemas.openxmlformats.org/officeDocument/2006/relationships/hyperlink" Target="https://www.youtube.com/watch?v=sJ-uuMBfrcw" TargetMode="External"/><Relationship Id="rId6" Type="http://schemas.openxmlformats.org/officeDocument/2006/relationships/hyperlink" Target="https://www.youtube.com/watch?v=S4LXMdIdLFk" TargetMode="External"/><Relationship Id="rId7" Type="http://schemas.openxmlformats.org/officeDocument/2006/relationships/hyperlink" Target="https://www.youtube.com/watch?v=uVJHM5V7l2M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www.swivl.com/wp-content/uploads/2018/11/Starter-Guide_NOV-2018.pdf" TargetMode="External"/><Relationship Id="rId4" Type="http://schemas.openxmlformats.org/officeDocument/2006/relationships/hyperlink" Target="https://swivl.zendesk.com/hc/en-us/categories/115000841607-FAQ" TargetMode="External"/><Relationship Id="rId5" Type="http://schemas.openxmlformats.org/officeDocument/2006/relationships/hyperlink" Target="https://donovanscience.com/2017/09/13/my-top-swivl-tips-and-tricks/" TargetMode="External"/><Relationship Id="rId6" Type="http://schemas.openxmlformats.org/officeDocument/2006/relationships/hyperlink" Target="https://www.goshenlocalschools.org/apps/video/watch.jsp?v=102280" TargetMode="External"/><Relationship Id="rId7" Type="http://schemas.openxmlformats.org/officeDocument/2006/relationships/hyperlink" Target="https://www.youtube.com/watch?v=HvNlOTqluHE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Google Classroom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Study Group</a:t>
            </a:r>
            <a:endParaRPr/>
          </a:p>
        </p:txBody>
      </p:sp>
      <p:sp>
        <p:nvSpPr>
          <p:cNvPr id="67" name="Google Shape;67;p13"/>
          <p:cNvSpPr txBox="1"/>
          <p:nvPr>
            <p:ph idx="1" type="subTitle"/>
          </p:nvPr>
        </p:nvSpPr>
        <p:spPr>
          <a:xfrm>
            <a:off x="2050625" y="2841375"/>
            <a:ext cx="5162400" cy="102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Diana Simpson, Maureen Schmidt, Patrick Monachino, Kathryn Frech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68" name="Google Shape;6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8850" y="1293243"/>
            <a:ext cx="1186489" cy="102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2"/>
          <p:cNvSpPr txBox="1"/>
          <p:nvPr>
            <p:ph type="title"/>
          </p:nvPr>
        </p:nvSpPr>
        <p:spPr>
          <a:xfrm>
            <a:off x="311700" y="224550"/>
            <a:ext cx="8520600" cy="111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Advantages of Importing Videos of Class into Google Classroom</a:t>
            </a:r>
            <a:endParaRPr/>
          </a:p>
        </p:txBody>
      </p:sp>
      <p:sp>
        <p:nvSpPr>
          <p:cNvPr id="133" name="Google Shape;133;p22"/>
          <p:cNvSpPr txBox="1"/>
          <p:nvPr>
            <p:ph idx="1" type="body"/>
          </p:nvPr>
        </p:nvSpPr>
        <p:spPr>
          <a:xfrm>
            <a:off x="311700" y="1601175"/>
            <a:ext cx="8070300" cy="296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" sz="2000">
                <a:solidFill>
                  <a:srgbClr val="000000"/>
                </a:solidFill>
              </a:rPr>
              <a:t>Great resource for absent students</a:t>
            </a:r>
            <a:endParaRPr sz="2000">
              <a:solidFill>
                <a:srgbClr val="000000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" sz="2000">
                <a:solidFill>
                  <a:srgbClr val="000000"/>
                </a:solidFill>
              </a:rPr>
              <a:t>Great resource for students with special needs who benefit from hearing instruction multiple times</a:t>
            </a:r>
            <a:endParaRPr sz="2000">
              <a:solidFill>
                <a:srgbClr val="000000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" sz="2000">
                <a:solidFill>
                  <a:srgbClr val="000000"/>
                </a:solidFill>
              </a:rPr>
              <a:t>Great resource for improving your teaching pedagogy</a:t>
            </a:r>
            <a:endParaRPr sz="2000">
              <a:solidFill>
                <a:srgbClr val="000000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" sz="2000">
                <a:solidFill>
                  <a:srgbClr val="000000"/>
                </a:solidFill>
              </a:rPr>
              <a:t>Can serve as emergency lesson plans</a:t>
            </a:r>
            <a:endParaRPr sz="2000">
              <a:solidFill>
                <a:srgbClr val="000000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" sz="2000">
                <a:solidFill>
                  <a:srgbClr val="000000"/>
                </a:solidFill>
              </a:rPr>
              <a:t>Comment feature in Google Classroom allows for online discussions on videos</a:t>
            </a:r>
            <a:endParaRPr sz="20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3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Helpful Hints in Making Videos</a:t>
            </a:r>
            <a:endParaRPr/>
          </a:p>
        </p:txBody>
      </p:sp>
      <p:sp>
        <p:nvSpPr>
          <p:cNvPr id="139" name="Google Shape;139;p23"/>
          <p:cNvSpPr txBox="1"/>
          <p:nvPr>
            <p:ph idx="1" type="body"/>
          </p:nvPr>
        </p:nvSpPr>
        <p:spPr>
          <a:xfrm>
            <a:off x="311700" y="1266325"/>
            <a:ext cx="7038000" cy="331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" sz="2000">
                <a:solidFill>
                  <a:srgbClr val="000000"/>
                </a:solidFill>
              </a:rPr>
              <a:t>Make an outline/script</a:t>
            </a:r>
            <a:endParaRPr sz="2000">
              <a:solidFill>
                <a:srgbClr val="000000"/>
              </a:solidFill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</a:pPr>
            <a:r>
              <a:rPr lang="en" sz="1600">
                <a:solidFill>
                  <a:srgbClr val="000000"/>
                </a:solidFill>
              </a:rPr>
              <a:t>Very easy to ramble </a:t>
            </a:r>
            <a:endParaRPr sz="1600">
              <a:solidFill>
                <a:srgbClr val="000000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" sz="2000">
                <a:solidFill>
                  <a:srgbClr val="000000"/>
                </a:solidFill>
              </a:rPr>
              <a:t>Show your personality</a:t>
            </a:r>
            <a:endParaRPr sz="2000">
              <a:solidFill>
                <a:srgbClr val="000000"/>
              </a:solidFill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</a:pPr>
            <a:r>
              <a:rPr lang="en" sz="1600">
                <a:solidFill>
                  <a:srgbClr val="000000"/>
                </a:solidFill>
              </a:rPr>
              <a:t>This makes videos much more enjoyable to watch</a:t>
            </a:r>
            <a:endParaRPr sz="1600">
              <a:solidFill>
                <a:srgbClr val="000000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" sz="2000">
                <a:solidFill>
                  <a:srgbClr val="000000"/>
                </a:solidFill>
              </a:rPr>
              <a:t>Search for best programs </a:t>
            </a:r>
            <a:r>
              <a:rPr lang="en" sz="2000">
                <a:solidFill>
                  <a:srgbClr val="000000"/>
                </a:solidFill>
              </a:rPr>
              <a:t>available</a:t>
            </a:r>
            <a:endParaRPr sz="2000">
              <a:solidFill>
                <a:srgbClr val="000000"/>
              </a:solidFill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</a:pPr>
            <a:r>
              <a:rPr lang="en" sz="1600">
                <a:solidFill>
                  <a:srgbClr val="000000"/>
                </a:solidFill>
              </a:rPr>
              <a:t>Many free options</a:t>
            </a:r>
            <a:endParaRPr sz="1600">
              <a:solidFill>
                <a:srgbClr val="000000"/>
              </a:solidFill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</a:pPr>
            <a:r>
              <a:rPr lang="en" sz="1600">
                <a:solidFill>
                  <a:srgbClr val="000000"/>
                </a:solidFill>
              </a:rPr>
              <a:t>To record whole class we recommend Swivl</a:t>
            </a:r>
            <a:endParaRPr sz="1600">
              <a:solidFill>
                <a:srgbClr val="000000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" sz="2000">
                <a:solidFill>
                  <a:srgbClr val="000000"/>
                </a:solidFill>
              </a:rPr>
              <a:t>Experiment</a:t>
            </a:r>
            <a:endParaRPr sz="2000">
              <a:solidFill>
                <a:srgbClr val="000000"/>
              </a:solidFill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</a:pPr>
            <a:r>
              <a:rPr lang="en" sz="1600">
                <a:solidFill>
                  <a:srgbClr val="000000"/>
                </a:solidFill>
              </a:rPr>
              <a:t>First take may not be the best</a:t>
            </a:r>
            <a:endParaRPr sz="1600">
              <a:solidFill>
                <a:srgbClr val="000000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" sz="2000">
                <a:solidFill>
                  <a:srgbClr val="000000"/>
                </a:solidFill>
              </a:rPr>
              <a:t>Have fun! </a:t>
            </a:r>
            <a:endParaRPr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9144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Resources, books</a:t>
            </a:r>
            <a:endParaRPr/>
          </a:p>
        </p:txBody>
      </p:sp>
      <p:sp>
        <p:nvSpPr>
          <p:cNvPr id="145" name="Google Shape;145;p24"/>
          <p:cNvSpPr txBox="1"/>
          <p:nvPr>
            <p:ph idx="1" type="body"/>
          </p:nvPr>
        </p:nvSpPr>
        <p:spPr>
          <a:xfrm>
            <a:off x="1688475" y="1266325"/>
            <a:ext cx="69687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Class, Alexa. </a:t>
            </a:r>
            <a:r>
              <a:rPr i="1"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Google Classroom: 2018 User Manual to Learn Everything You Need to Know About Google Classroom, v. 1.</a:t>
            </a: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CreateSpace, 2018.</a:t>
            </a:r>
            <a:endParaRPr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45720" rtl="0" algn="l">
              <a:spcBef>
                <a:spcPts val="200"/>
              </a:spcBef>
              <a:spcAft>
                <a:spcPts val="0"/>
              </a:spcAft>
              <a:buNone/>
            </a:pPr>
            <a:r>
              <a:rPr i="1" lang="en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i="1"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Google Classroom: 202  Survival Guide for Teachers</a:t>
            </a: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Modern Educator. </a:t>
            </a:r>
            <a:r>
              <a:rPr lang="en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CreateSpace, 2017.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" rtl="0" algn="l">
              <a:spcBef>
                <a:spcPts val="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  Keeler, Alice and Libbi Miller, </a:t>
            </a:r>
            <a:r>
              <a:rPr i="1"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50 Things You Can do with Google Classroom</a:t>
            </a: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Dave Burgess, 2016.</a:t>
            </a:r>
            <a:endParaRPr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6" name="Google Shape;14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475" y="1324875"/>
            <a:ext cx="560900" cy="841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7325" y="2463775"/>
            <a:ext cx="511200" cy="818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2463" y="3580225"/>
            <a:ext cx="560925" cy="7036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Resources, online</a:t>
            </a:r>
            <a:endParaRPr/>
          </a:p>
        </p:txBody>
      </p:sp>
      <p:sp>
        <p:nvSpPr>
          <p:cNvPr id="154" name="Google Shape;154;p25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 Things to Know About the New Google Classroom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https://shakeuplearning.com/blog/5-things-to-know-about-the-new-google-classroom/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 Ways to Organize Assignments in Google Classroom	</a:t>
            </a:r>
            <a:r>
              <a:rPr lang="en" sz="1400" u="sng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https://shakeuplearning.com/blog/how-to-organize-assignments-in-google-classroom/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 things you might not know about Google Classroom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http://ditchthattextbook.com/2015/12/17/10-things-you-might-not-know-about-google-classroom/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 tips to use Google Classroom effectively and efficiently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http://ditchthattextbook.com/2016/03/03/10-tips-to-use-google-classroom-effectively-and-efficiently/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Resources, online, pt 2</a:t>
            </a:r>
            <a:endParaRPr/>
          </a:p>
        </p:txBody>
      </p:sp>
      <p:sp>
        <p:nvSpPr>
          <p:cNvPr id="160" name="Google Shape;160;p26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60 Smarter Ways To Use Google Classroom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https://www.teachthought.com/technology/60-smarter-ways-to-use-google-classroom/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Google Classroom: Email Selected Students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https://alicekeeler.com/2018/09/23/google-classroom-email-selected-students/</a:t>
            </a:r>
            <a:b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Google Classroom: Schedule Assignments	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https://alicekeeler.com/2018/09/28/google-classroom-schedule-assignments/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Google: Classroom Support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https://support.google.com/edu/classroom/?hl=en#topic=6020277</a:t>
            </a:r>
            <a:b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Resources, online, pt 3</a:t>
            </a:r>
            <a:endParaRPr/>
          </a:p>
        </p:txBody>
      </p:sp>
      <p:sp>
        <p:nvSpPr>
          <p:cNvPr id="166" name="Google Shape;166;p27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How to Change Google Classroom Notification Settings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https://www.freetech4teachers.com/2019/01/how-to-change-google-classroom.html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How to Create a Class Template in Google Classroom	</a:t>
            </a:r>
            <a:r>
              <a:rPr lang="en" sz="1400" u="sng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https://shakeuplearning.com/blog/how-to-create-a-class-template-in-google-classroom/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Three Important Tips on How to Use Google Classroom with Students with Visual Impairment	</a:t>
            </a:r>
            <a:r>
              <a:rPr lang="en" sz="1400" u="sng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https://www.educatorstechnology.com/2018/11/three-important-tips-on-how-to-use.html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8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Resources, videos</a:t>
            </a:r>
            <a:endParaRPr/>
          </a:p>
        </p:txBody>
      </p:sp>
      <p:sp>
        <p:nvSpPr>
          <p:cNvPr id="172" name="Google Shape;172;p28"/>
          <p:cNvSpPr txBox="1"/>
          <p:nvPr>
            <p:ph idx="1" type="body"/>
          </p:nvPr>
        </p:nvSpPr>
        <p:spPr>
          <a:xfrm>
            <a:off x="311700" y="1266325"/>
            <a:ext cx="8589300" cy="376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 Hidden Features of Google Classroom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https://www.youtube.com/watch?v=bu6IDEBxbFY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Everything You Can Do on Edpuzzle with Google Classroom Integration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https://www.youtube.com/watch?v=JkEb-_snbys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Google Forms 2018-- The Best Free Forms Software?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https://www.youtube.com/watch?v=sJ-uuMBfrcw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NEW 2018 Google Classroom Updates (detailed overview)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https://www.youtube.com/watch?v=S4LXMdIdLFk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Student View Google Classroom - Basic Intro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https://www.youtube.com/watch?v=uVJHM5V7l2M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9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Swivl Resources</a:t>
            </a:r>
            <a:endParaRPr/>
          </a:p>
        </p:txBody>
      </p:sp>
      <p:sp>
        <p:nvSpPr>
          <p:cNvPr id="178" name="Google Shape;178;p29"/>
          <p:cNvSpPr txBox="1"/>
          <p:nvPr>
            <p:ph idx="1" type="body"/>
          </p:nvPr>
        </p:nvSpPr>
        <p:spPr>
          <a:xfrm>
            <a:off x="311700" y="1266325"/>
            <a:ext cx="8520600" cy="363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Swivl Starter Guide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https://www.swivl.com/wp-content/uploads/2018/11/Starter-Guide_NOV-2018.pdf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Swivl FAQ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https://swivl.zendesk.com/hc/en-us/categories/115000841607-FAQ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My Top Swivl Tips and Tricks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https://donovanscience.com/2017/09/13/my-top-swivl-tips-and-tricks/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How to use Swivl to record yourself teaching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https://www.goshenlocalschools.org/apps/video/watch.jsp?v=102280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7 Deadly Sins of Podcasting | How To Avoid Creating Bad Podcasts Today!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https://www.youtube.com/watch?v=HvNlOTqluHE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Why Google Classroom</a:t>
            </a:r>
            <a:endParaRPr sz="3000"/>
          </a:p>
        </p:txBody>
      </p:sp>
      <p:sp>
        <p:nvSpPr>
          <p:cNvPr id="74" name="Google Shape;74;p14"/>
          <p:cNvSpPr txBox="1"/>
          <p:nvPr>
            <p:ph idx="1" type="body"/>
          </p:nvPr>
        </p:nvSpPr>
        <p:spPr>
          <a:xfrm>
            <a:off x="311700" y="1266325"/>
            <a:ext cx="76920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</a:rPr>
              <a:t>We are already a Google School, so we decided on this project in order to improve our knowledge and mastery of the various ways in which Google Classroom can be used.</a:t>
            </a:r>
            <a:endParaRPr sz="2000">
              <a:solidFill>
                <a:srgbClr val="000000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000">
                <a:solidFill>
                  <a:srgbClr val="000000"/>
                </a:solidFill>
              </a:rPr>
              <a:t>Google Classroom lets us communicate with our students, assign homework and projects, flip lessons, post links and documents, and save time and paper.</a:t>
            </a:r>
            <a:endParaRPr sz="20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As a Classroom Teaching &amp; Communication Resource</a:t>
            </a:r>
            <a:endParaRPr sz="3000"/>
          </a:p>
        </p:txBody>
      </p:sp>
      <p:sp>
        <p:nvSpPr>
          <p:cNvPr id="80" name="Google Shape;80;p15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" sz="2000">
                <a:solidFill>
                  <a:srgbClr val="000000"/>
                </a:solidFill>
              </a:rPr>
              <a:t>Easily post notes, videos to watch, and homework for all students before, during, and after the lesson, esp. for those who are absent</a:t>
            </a:r>
            <a:endParaRPr sz="2000">
              <a:solidFill>
                <a:srgbClr val="000000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" sz="2000">
                <a:solidFill>
                  <a:srgbClr val="000000"/>
                </a:solidFill>
              </a:rPr>
              <a:t>Decreases the amount of printed resources and doesn’t get lost</a:t>
            </a:r>
            <a:endParaRPr sz="2000">
              <a:solidFill>
                <a:srgbClr val="000000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" sz="2000">
                <a:solidFill>
                  <a:srgbClr val="000000"/>
                </a:solidFill>
              </a:rPr>
              <a:t>Can post ‘week’ at a glance so all know what is coming</a:t>
            </a:r>
            <a:endParaRPr sz="2000">
              <a:solidFill>
                <a:srgbClr val="000000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" sz="2000">
                <a:solidFill>
                  <a:srgbClr val="000000"/>
                </a:solidFill>
              </a:rPr>
              <a:t>Each time there is a new post or assignment, all students get an email</a:t>
            </a:r>
            <a:endParaRPr sz="2000">
              <a:solidFill>
                <a:srgbClr val="000000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" sz="2000">
                <a:solidFill>
                  <a:srgbClr val="000000"/>
                </a:solidFill>
              </a:rPr>
              <a:t>Accessible anywhere, anytime, from any device</a:t>
            </a:r>
            <a:endParaRPr sz="2000">
              <a:solidFill>
                <a:srgbClr val="000000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" sz="2000">
                <a:solidFill>
                  <a:srgbClr val="000000"/>
                </a:solidFill>
              </a:rPr>
              <a:t>Easily shared with students, co-teachers, and parents</a:t>
            </a:r>
            <a:endParaRPr sz="2000">
              <a:solidFill>
                <a:srgbClr val="000000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Assessment and Grading</a:t>
            </a:r>
            <a:endParaRPr/>
          </a:p>
        </p:txBody>
      </p:sp>
      <p:sp>
        <p:nvSpPr>
          <p:cNvPr id="86" name="Google Shape;86;p16"/>
          <p:cNvSpPr txBox="1"/>
          <p:nvPr>
            <p:ph idx="1" type="body"/>
          </p:nvPr>
        </p:nvSpPr>
        <p:spPr>
          <a:xfrm>
            <a:off x="311700" y="1266325"/>
            <a:ext cx="8260800" cy="353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" sz="2000">
                <a:solidFill>
                  <a:srgbClr val="000000"/>
                </a:solidFill>
              </a:rPr>
              <a:t>Assignments can be submitted online, graded and returned from anywhere, anytime, any device. </a:t>
            </a:r>
            <a:endParaRPr sz="2000">
              <a:solidFill>
                <a:srgbClr val="000000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" sz="2000">
                <a:solidFill>
                  <a:srgbClr val="000000"/>
                </a:solidFill>
              </a:rPr>
              <a:t>Students no longer have excuses about not knowing or not being in school or ‘forgetting’</a:t>
            </a:r>
            <a:endParaRPr sz="2000">
              <a:solidFill>
                <a:srgbClr val="000000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" sz="2000">
                <a:solidFill>
                  <a:srgbClr val="000000"/>
                </a:solidFill>
              </a:rPr>
              <a:t>You can return papers and still have a copy for your records or for student portfolios</a:t>
            </a:r>
            <a:endParaRPr sz="2000">
              <a:solidFill>
                <a:srgbClr val="000000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" sz="2000">
                <a:solidFill>
                  <a:srgbClr val="000000"/>
                </a:solidFill>
              </a:rPr>
              <a:t>Students can fix their mistakes and you can see what they did before and after</a:t>
            </a:r>
            <a:endParaRPr sz="2000">
              <a:solidFill>
                <a:srgbClr val="000000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" sz="2000">
                <a:solidFill>
                  <a:srgbClr val="000000"/>
                </a:solidFill>
              </a:rPr>
              <a:t>Dates and times are recorded as to what was done when and when submitted for deadlines.</a:t>
            </a:r>
            <a:endParaRPr sz="20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Google Classroom in Use</a:t>
            </a:r>
            <a:endParaRPr/>
          </a:p>
        </p:txBody>
      </p:sp>
      <p:pic>
        <p:nvPicPr>
          <p:cNvPr id="92" name="Google Shape;9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6725" y="1252875"/>
            <a:ext cx="6038850" cy="368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Swivl</a:t>
            </a:r>
            <a:endParaRPr/>
          </a:p>
        </p:txBody>
      </p:sp>
      <p:sp>
        <p:nvSpPr>
          <p:cNvPr id="98" name="Google Shape;98;p18"/>
          <p:cNvSpPr txBox="1"/>
          <p:nvPr>
            <p:ph idx="1" type="body"/>
          </p:nvPr>
        </p:nvSpPr>
        <p:spPr>
          <a:xfrm>
            <a:off x="311700" y="1266325"/>
            <a:ext cx="8260800" cy="353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" sz="2000">
                <a:solidFill>
                  <a:srgbClr val="000000"/>
                </a:solidFill>
              </a:rPr>
              <a:t>A hands-free recording device that easily records video and audio while you teach</a:t>
            </a:r>
            <a:endParaRPr sz="2000">
              <a:solidFill>
                <a:srgbClr val="000000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" sz="2000">
                <a:solidFill>
                  <a:srgbClr val="000000"/>
                </a:solidFill>
              </a:rPr>
              <a:t>Can be posted to Google Classroom for playback by students and first-time viewing of those who missed class</a:t>
            </a:r>
            <a:endParaRPr sz="2000">
              <a:solidFill>
                <a:srgbClr val="000000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" sz="2000">
                <a:solidFill>
                  <a:srgbClr val="000000"/>
                </a:solidFill>
              </a:rPr>
              <a:t>Can be interactive with students answering questions or commenting via Swivl microphone ‘marker’ accessories</a:t>
            </a:r>
            <a:endParaRPr sz="2000">
              <a:solidFill>
                <a:srgbClr val="000000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" sz="2000">
                <a:solidFill>
                  <a:srgbClr val="000000"/>
                </a:solidFill>
              </a:rPr>
              <a:t>Can</a:t>
            </a:r>
            <a:r>
              <a:rPr lang="en" sz="2000">
                <a:solidFill>
                  <a:srgbClr val="000000"/>
                </a:solidFill>
              </a:rPr>
              <a:t> be </a:t>
            </a:r>
            <a:r>
              <a:rPr lang="en" sz="2000">
                <a:solidFill>
                  <a:srgbClr val="000000"/>
                </a:solidFill>
              </a:rPr>
              <a:t>use</a:t>
            </a:r>
            <a:r>
              <a:rPr lang="en" sz="2000">
                <a:solidFill>
                  <a:srgbClr val="000000"/>
                </a:solidFill>
              </a:rPr>
              <a:t>d</a:t>
            </a:r>
            <a:r>
              <a:rPr lang="en" sz="2000">
                <a:solidFill>
                  <a:srgbClr val="000000"/>
                </a:solidFill>
              </a:rPr>
              <a:t> by shy students to make presentations without an audience present</a:t>
            </a:r>
            <a:endParaRPr sz="2000">
              <a:solidFill>
                <a:srgbClr val="000000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" sz="2000">
                <a:solidFill>
                  <a:srgbClr val="000000"/>
                </a:solidFill>
              </a:rPr>
              <a:t>Can help teachers to ‘see’ what they are doing and improve their teaching</a:t>
            </a:r>
            <a:endParaRPr sz="20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Swivl With iPhone - Ready to Go!</a:t>
            </a:r>
            <a:endParaRPr/>
          </a:p>
        </p:txBody>
      </p:sp>
      <p:pic>
        <p:nvPicPr>
          <p:cNvPr id="104" name="Google Shape;10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7876" y="1376800"/>
            <a:ext cx="3619824" cy="292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85850" y="1459452"/>
            <a:ext cx="3907598" cy="292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Presentations </a:t>
            </a:r>
            <a:endParaRPr/>
          </a:p>
        </p:txBody>
      </p:sp>
      <p:sp>
        <p:nvSpPr>
          <p:cNvPr id="111" name="Google Shape;111;p20"/>
          <p:cNvSpPr txBox="1"/>
          <p:nvPr>
            <p:ph idx="1" type="body"/>
          </p:nvPr>
        </p:nvSpPr>
        <p:spPr>
          <a:xfrm>
            <a:off x="406975" y="1266325"/>
            <a:ext cx="7923000" cy="341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Char char="●"/>
            </a:pPr>
            <a:r>
              <a:rPr lang="en" sz="1900">
                <a:solidFill>
                  <a:srgbClr val="000000"/>
                </a:solidFill>
              </a:rPr>
              <a:t>When teaching art history, a great way to use Google Slides is to break students into small groups and assign paintings for annotation</a:t>
            </a:r>
            <a:endParaRPr sz="1900">
              <a:solidFill>
                <a:srgbClr val="000000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Char char="●"/>
            </a:pPr>
            <a:r>
              <a:rPr lang="en" sz="1900">
                <a:solidFill>
                  <a:srgbClr val="000000"/>
                </a:solidFill>
              </a:rPr>
              <a:t>Use with the introduction of each new art movement</a:t>
            </a:r>
            <a:endParaRPr sz="1900">
              <a:solidFill>
                <a:srgbClr val="000000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Char char="●"/>
            </a:pPr>
            <a:r>
              <a:rPr lang="en" sz="1900">
                <a:solidFill>
                  <a:srgbClr val="000000"/>
                </a:solidFill>
              </a:rPr>
              <a:t>Each group can then present their slide(s) to the rest of the class through Google Classroom</a:t>
            </a:r>
            <a:endParaRPr sz="1900">
              <a:solidFill>
                <a:srgbClr val="000000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Char char="●"/>
            </a:pPr>
            <a:r>
              <a:rPr lang="en" sz="1900">
                <a:solidFill>
                  <a:srgbClr val="000000"/>
                </a:solidFill>
              </a:rPr>
              <a:t>Slides can be shared between students for studying purposes as well as preparing the presentation without physically meeting</a:t>
            </a:r>
            <a:endParaRPr sz="1900">
              <a:solidFill>
                <a:srgbClr val="000000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Char char="●"/>
            </a:pPr>
            <a:r>
              <a:rPr lang="en" sz="1900">
                <a:solidFill>
                  <a:srgbClr val="000000"/>
                </a:solidFill>
              </a:rPr>
              <a:t>Helps students to be more engaged with what they are studying</a:t>
            </a:r>
            <a:endParaRPr sz="19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58725" y="790675"/>
            <a:ext cx="5117375" cy="3495576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1"/>
          <p:cNvSpPr/>
          <p:nvPr/>
        </p:nvSpPr>
        <p:spPr>
          <a:xfrm>
            <a:off x="903000" y="165050"/>
            <a:ext cx="6448588" cy="55497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2"/>
                </a:solidFill>
                <a:latin typeface="Arial"/>
              </a:rPr>
              <a:t>Neoclassicism Art by Jacques Louis David</a:t>
            </a:r>
          </a:p>
        </p:txBody>
      </p:sp>
      <p:sp>
        <p:nvSpPr>
          <p:cNvPr id="118" name="Google Shape;118;p21"/>
          <p:cNvSpPr/>
          <p:nvPr/>
        </p:nvSpPr>
        <p:spPr>
          <a:xfrm>
            <a:off x="720250" y="1066575"/>
            <a:ext cx="1769700" cy="2211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19" name="Google Shape;119;p21"/>
          <p:cNvSpPr/>
          <p:nvPr/>
        </p:nvSpPr>
        <p:spPr>
          <a:xfrm>
            <a:off x="457025" y="2526500"/>
            <a:ext cx="1769700" cy="2211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20" name="Google Shape;120;p21"/>
          <p:cNvSpPr/>
          <p:nvPr/>
        </p:nvSpPr>
        <p:spPr>
          <a:xfrm>
            <a:off x="6830800" y="3067925"/>
            <a:ext cx="1605000" cy="2211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21"/>
          <p:cNvSpPr/>
          <p:nvPr/>
        </p:nvSpPr>
        <p:spPr>
          <a:xfrm>
            <a:off x="1710338" y="4440625"/>
            <a:ext cx="4355376" cy="2949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2"/>
                </a:solidFill>
                <a:latin typeface="Montserrat"/>
              </a:rPr>
              <a:t>"Oath of the Horatii"</a:t>
            </a:r>
          </a:p>
        </p:txBody>
      </p:sp>
      <p:sp>
        <p:nvSpPr>
          <p:cNvPr id="122" name="Google Shape;122;p21"/>
          <p:cNvSpPr/>
          <p:nvPr/>
        </p:nvSpPr>
        <p:spPr>
          <a:xfrm>
            <a:off x="3301375" y="3015250"/>
            <a:ext cx="671700" cy="452400"/>
          </a:xfrm>
          <a:prstGeom prst="leftUpArrow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21"/>
          <p:cNvSpPr txBox="1"/>
          <p:nvPr/>
        </p:nvSpPr>
        <p:spPr>
          <a:xfrm>
            <a:off x="476250" y="839925"/>
            <a:ext cx="320400" cy="4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4" name="Google Shape;124;p21"/>
          <p:cNvSpPr txBox="1"/>
          <p:nvPr/>
        </p:nvSpPr>
        <p:spPr>
          <a:xfrm>
            <a:off x="6935925" y="1013125"/>
            <a:ext cx="2138700" cy="1935900"/>
          </a:xfrm>
          <a:prstGeom prst="rect">
            <a:avLst/>
          </a:prstGeom>
          <a:noFill/>
          <a:ln cap="flat" cmpd="sng" w="9525">
            <a:solidFill>
              <a:srgbClr val="DD7E6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AutoNum type="arabicPeriod"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Three arches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AutoNum type="arabicPeriod"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Three brothers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AutoNum type="arabicPeriod"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Three swords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AutoNum type="arabicPeriod"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Three sisters  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                    /wives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5" name="Google Shape;125;p21"/>
          <p:cNvSpPr txBox="1"/>
          <p:nvPr/>
        </p:nvSpPr>
        <p:spPr>
          <a:xfrm>
            <a:off x="369900" y="2221925"/>
            <a:ext cx="533100" cy="4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sp>
        <p:nvSpPr>
          <p:cNvPr id="126" name="Google Shape;126;p21"/>
          <p:cNvSpPr txBox="1"/>
          <p:nvPr/>
        </p:nvSpPr>
        <p:spPr>
          <a:xfrm>
            <a:off x="3446725" y="3430750"/>
            <a:ext cx="381000" cy="3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 b="1">
              <a:solidFill>
                <a:srgbClr val="F3F3F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7" name="Google Shape;127;p21"/>
          <p:cNvSpPr txBox="1"/>
          <p:nvPr/>
        </p:nvSpPr>
        <p:spPr>
          <a:xfrm>
            <a:off x="8382000" y="3185125"/>
            <a:ext cx="381000" cy="3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